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veat" panose="020B0604020202020204" charset="0"/>
      <p:regular r:id="rId24"/>
      <p:bold r:id="rId25"/>
    </p:embeddedFont>
    <p:embeddedFont>
      <p:font typeface="Comic Sans MS" panose="030F0702030302020204" pitchFamily="66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Josefin Sans" panose="020B0604020202020204" charset="0"/>
      <p:regular r:id="rId34"/>
      <p:bold r:id="rId35"/>
      <p:italic r:id="rId36"/>
      <p:boldItalic r:id="rId37"/>
    </p:embeddedFont>
    <p:embeddedFont>
      <p:font typeface="Josefin Slab" panose="020B0604020202020204" charset="0"/>
      <p:regular r:id="rId38"/>
      <p:bold r:id="rId39"/>
      <p:italic r:id="rId40"/>
      <p:boldItalic r:id="rId41"/>
    </p:embeddedFont>
    <p:embeddedFont>
      <p:font typeface="Josefin Slab SemiBold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26" y="78"/>
      </p:cViewPr>
      <p:guideLst>
        <p:guide pos="2880"/>
        <p:guide orient="horz" pos="9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e600fa249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8e600fa249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e6a2b381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e6a2b381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e600fa249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e600fa249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e600fa24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8e600fa24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e600fa24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8e600fa24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e600fa249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8e600fa249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e600fa24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8e600fa24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e6a2b381f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e6a2b381f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e6a2b381f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8e6a2b381f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e6a2b381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8e6a2b381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e6a2b381f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e6a2b381f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6e9a21c8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6e9a21c8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e600fa2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8e600fa2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e600fa249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e600fa249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e600fa249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e600fa249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e600fa249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8e600fa249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e600fa249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8e600fa249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e600fa24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e600fa24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e600fa249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e600fa249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None/>
              <a:defRPr sz="14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21790" y="-9925"/>
            <a:ext cx="1299900" cy="51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1_1_2_1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0" y="1652100"/>
            <a:ext cx="40173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3429000" y="1652100"/>
            <a:ext cx="57150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1"/>
          </p:nvPr>
        </p:nvSpPr>
        <p:spPr>
          <a:xfrm>
            <a:off x="3731150" y="1983150"/>
            <a:ext cx="50310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asic Layout">
  <p:cSld name="6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F3F3F">
              <a:alpha val="6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251520" y="113953"/>
            <a:ext cx="856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2"/>
          </p:nvPr>
        </p:nvSpPr>
        <p:spPr>
          <a:xfrm>
            <a:off x="251520" y="690017"/>
            <a:ext cx="8568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 flipH="1">
            <a:off x="4860000" y="1131590"/>
            <a:ext cx="4284000" cy="2880300"/>
          </a:xfrm>
          <a:prstGeom prst="rect">
            <a:avLst/>
          </a:prstGeom>
          <a:solidFill>
            <a:schemeClr val="accent1">
              <a:alpha val="8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>
            <a:spLocks noGrp="1"/>
          </p:cNvSpPr>
          <p:nvPr>
            <p:ph type="pic" idx="3"/>
          </p:nvPr>
        </p:nvSpPr>
        <p:spPr>
          <a:xfrm>
            <a:off x="5332704" y="0"/>
            <a:ext cx="3338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0" y="0"/>
            <a:ext cx="193800" cy="103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>
            <a:spLocks noGrp="1"/>
          </p:cNvSpPr>
          <p:nvPr>
            <p:ph type="pic" idx="2"/>
          </p:nvPr>
        </p:nvSpPr>
        <p:spPr>
          <a:xfrm>
            <a:off x="4139952" y="555525"/>
            <a:ext cx="1650300" cy="404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>
            <a:spLocks noGrp="1"/>
          </p:cNvSpPr>
          <p:nvPr>
            <p:ph type="pic" idx="3"/>
          </p:nvPr>
        </p:nvSpPr>
        <p:spPr>
          <a:xfrm>
            <a:off x="2339752" y="555525"/>
            <a:ext cx="1650300" cy="404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>
            <a:spLocks noGrp="1"/>
          </p:cNvSpPr>
          <p:nvPr>
            <p:ph type="pic" idx="4"/>
          </p:nvPr>
        </p:nvSpPr>
        <p:spPr>
          <a:xfrm>
            <a:off x="539552" y="555525"/>
            <a:ext cx="1650300" cy="404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asic Layout">
  <p:cSld name="5_Basic Layout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0" y="853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547951" y="2787774"/>
            <a:ext cx="396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>
            <a:spLocks noGrp="1"/>
          </p:cNvSpPr>
          <p:nvPr>
            <p:ph type="pic" idx="2"/>
          </p:nvPr>
        </p:nvSpPr>
        <p:spPr>
          <a:xfrm>
            <a:off x="547951" y="1291508"/>
            <a:ext cx="3960000" cy="140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>
            <a:spLocks noGrp="1"/>
          </p:cNvSpPr>
          <p:nvPr>
            <p:ph type="pic" idx="3"/>
          </p:nvPr>
        </p:nvSpPr>
        <p:spPr>
          <a:xfrm>
            <a:off x="4627657" y="3415796"/>
            <a:ext cx="3960000" cy="140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>
            <a:spLocks noGrp="1"/>
          </p:cNvSpPr>
          <p:nvPr>
            <p:ph type="pic" idx="4"/>
          </p:nvPr>
        </p:nvSpPr>
        <p:spPr>
          <a:xfrm>
            <a:off x="4627657" y="1291508"/>
            <a:ext cx="3960000" cy="140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5"/>
          </p:nvPr>
        </p:nvSpPr>
        <p:spPr>
          <a:xfrm>
            <a:off x="547951" y="3415796"/>
            <a:ext cx="3960000" cy="140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4627665" y="2806575"/>
            <a:ext cx="396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asic Layout">
  <p:cSld name="8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0" y="0"/>
            <a:ext cx="193800" cy="103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>
            <a:spLocks noGrp="1"/>
          </p:cNvSpPr>
          <p:nvPr>
            <p:ph type="pic" idx="3"/>
          </p:nvPr>
        </p:nvSpPr>
        <p:spPr>
          <a:xfrm>
            <a:off x="323528" y="1315361"/>
            <a:ext cx="4176600" cy="194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19"/>
          <p:cNvSpPr>
            <a:spLocks noGrp="1"/>
          </p:cNvSpPr>
          <p:nvPr>
            <p:ph type="pic" idx="4"/>
          </p:nvPr>
        </p:nvSpPr>
        <p:spPr>
          <a:xfrm>
            <a:off x="4644008" y="2899537"/>
            <a:ext cx="4176600" cy="194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602214" y="870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02213" y="12851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602224" y="5206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3"/>
          </p:nvPr>
        </p:nvSpPr>
        <p:spPr>
          <a:xfrm>
            <a:off x="4899589" y="8667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4899584" y="12798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5" hasCustomPrompt="1"/>
          </p:nvPr>
        </p:nvSpPr>
        <p:spPr>
          <a:xfrm>
            <a:off x="4899599" y="5172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2602214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2602213" y="43315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8" hasCustomPrompt="1"/>
          </p:nvPr>
        </p:nvSpPr>
        <p:spPr>
          <a:xfrm>
            <a:off x="2602224" y="35689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9"/>
          </p:nvPr>
        </p:nvSpPr>
        <p:spPr>
          <a:xfrm>
            <a:off x="4899589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3"/>
          </p:nvPr>
        </p:nvSpPr>
        <p:spPr>
          <a:xfrm>
            <a:off x="4899588" y="4333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4899599" y="35689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/>
        </p:nvSpPr>
        <p:spPr>
          <a:xfrm>
            <a:off x="219000" y="1953395"/>
            <a:ext cx="8706000" cy="123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2063077"/>
            <a:ext cx="9144000" cy="99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5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88150" y="751850"/>
            <a:ext cx="3867300" cy="3643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/>
          </p:nvPr>
        </p:nvSpPr>
        <p:spPr>
          <a:xfrm>
            <a:off x="5155260" y="822700"/>
            <a:ext cx="3090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5115400" y="2760425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928100" y="618350"/>
            <a:ext cx="3597000" cy="390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409800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829350" y="1479089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5"/>
          <p:cNvCxnSpPr/>
          <p:nvPr/>
        </p:nvCxnSpPr>
        <p:spPr>
          <a:xfrm>
            <a:off x="829350" y="3650700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4785150" y="2783311"/>
            <a:ext cx="16230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2396925" y="2334500"/>
            <a:ext cx="4224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None/>
              <a:defRPr sz="14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2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6101583" y="1133150"/>
            <a:ext cx="1407000" cy="4012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1764800" y="1133150"/>
            <a:ext cx="1407000" cy="4012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3704725" y="133500"/>
            <a:ext cx="1734600" cy="3643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530392" y="2638725"/>
            <a:ext cx="2055300" cy="22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3548189" y="2638863"/>
            <a:ext cx="2055300" cy="22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6558918" y="2638787"/>
            <a:ext cx="2055300" cy="22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>
            <a:off x="64909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/>
          </p:nvPr>
        </p:nvSpPr>
        <p:spPr>
          <a:xfrm>
            <a:off x="248442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2"/>
          </p:nvPr>
        </p:nvSpPr>
        <p:spPr>
          <a:xfrm>
            <a:off x="6677568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 idx="3"/>
          </p:nvPr>
        </p:nvSpPr>
        <p:spPr>
          <a:xfrm>
            <a:off x="6276918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4"/>
          </p:nvPr>
        </p:nvSpPr>
        <p:spPr>
          <a:xfrm>
            <a:off x="366684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ctrTitle" idx="5"/>
          </p:nvPr>
        </p:nvSpPr>
        <p:spPr>
          <a:xfrm>
            <a:off x="3266192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ctrTitle" idx="6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3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1682050" y="1340375"/>
            <a:ext cx="752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-56225" y="3026125"/>
            <a:ext cx="752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3496225" y="1777412"/>
            <a:ext cx="4239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ctrTitle"/>
          </p:nvPr>
        </p:nvSpPr>
        <p:spPr>
          <a:xfrm>
            <a:off x="2166692" y="2133255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2"/>
          </p:nvPr>
        </p:nvSpPr>
        <p:spPr>
          <a:xfrm>
            <a:off x="1614200" y="3472738"/>
            <a:ext cx="4031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ctrTitle" idx="3"/>
          </p:nvPr>
        </p:nvSpPr>
        <p:spPr>
          <a:xfrm>
            <a:off x="5124663" y="3758315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17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5045125" y="3196350"/>
            <a:ext cx="41235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6054575" y="4117388"/>
            <a:ext cx="2244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title" hasCustomPrompt="1"/>
          </p:nvPr>
        </p:nvSpPr>
        <p:spPr>
          <a:xfrm>
            <a:off x="4285350" y="4176788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9"/>
          <p:cNvSpPr/>
          <p:nvPr/>
        </p:nvSpPr>
        <p:spPr>
          <a:xfrm>
            <a:off x="0" y="506075"/>
            <a:ext cx="41235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2"/>
          </p:nvPr>
        </p:nvSpPr>
        <p:spPr>
          <a:xfrm>
            <a:off x="1243500" y="628885"/>
            <a:ext cx="2603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 idx="3" hasCustomPrompt="1"/>
          </p:nvPr>
        </p:nvSpPr>
        <p:spPr>
          <a:xfrm>
            <a:off x="-525725" y="706180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9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2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rgbClr val="338987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rgbClr val="33898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rgbClr val="33898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rgbClr val="33898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rgbClr val="33898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rgbClr val="33898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rgbClr val="33898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rgbClr val="33898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1442400" y="2694849"/>
            <a:ext cx="5298900" cy="1439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s" sz="1700" b="1" i="1" dirty="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Presented by kokila &amp; Ananth</a:t>
            </a:r>
            <a:endParaRPr sz="1700" b="1" i="1" dirty="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s" sz="1700" b="1" i="1" dirty="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B-Tech -2nd Year- CSBS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s" sz="1700" b="1" i="1" dirty="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BIT , Sathy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700" b="1" i="1" dirty="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i="1" dirty="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" name="Google Shape;146;p20"/>
          <p:cNvSpPr txBox="1">
            <a:spLocks noGrp="1"/>
          </p:cNvSpPr>
          <p:nvPr>
            <p:ph type="ctrTitle"/>
          </p:nvPr>
        </p:nvSpPr>
        <p:spPr>
          <a:xfrm>
            <a:off x="0" y="944725"/>
            <a:ext cx="8183700" cy="14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s" sz="2800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Covid Vs Mathematics</a:t>
            </a:r>
            <a:endParaRPr sz="2800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Mathematical analysis on Covid-19</a:t>
            </a:r>
            <a:endParaRPr sz="3800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/>
        </p:nvSpPr>
        <p:spPr>
          <a:xfrm>
            <a:off x="216300" y="419875"/>
            <a:ext cx="42225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s" sz="3100" b="1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Algorithm Proposed</a:t>
            </a:r>
            <a:endParaRPr sz="31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s" sz="3100" b="1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Correlation and Clustering</a:t>
            </a:r>
            <a:endParaRPr sz="31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22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1" name="Google Shape;251;p29"/>
          <p:cNvSpPr>
            <a:spLocks noGrp="1"/>
          </p:cNvSpPr>
          <p:nvPr>
            <p:ph type="pic" idx="3"/>
          </p:nvPr>
        </p:nvSpPr>
        <p:spPr>
          <a:xfrm>
            <a:off x="5805304" y="0"/>
            <a:ext cx="3338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75" y="1530000"/>
            <a:ext cx="3716475" cy="34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550" y="552400"/>
            <a:ext cx="4222500" cy="430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Risk/ratio guide for re-opening of the economies out of lockdown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ctrTitle"/>
          </p:nvPr>
        </p:nvSpPr>
        <p:spPr>
          <a:xfrm>
            <a:off x="4183772" y="342850"/>
            <a:ext cx="4122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ECONOMIC CRISIS</a:t>
            </a:r>
            <a:endParaRPr sz="2800"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5115400" y="2580475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6,740,000/12,300,000 = a proportion of 0.55</a:t>
            </a:r>
            <a:endParaRPr sz="25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Risk/ratio guide for re-opening of the economies out of lockdown</a:t>
            </a:r>
            <a:endParaRPr sz="31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0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l="24410" r="24404"/>
          <a:stretch/>
        </p:blipFill>
        <p:spPr>
          <a:xfrm>
            <a:off x="928075" y="598613"/>
            <a:ext cx="3597048" cy="39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ctrTitle"/>
          </p:nvPr>
        </p:nvSpPr>
        <p:spPr>
          <a:xfrm>
            <a:off x="4571948" y="822700"/>
            <a:ext cx="3674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Lockdown Needed</a:t>
            </a:r>
            <a:endParaRPr sz="2800"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xfrm>
            <a:off x="5115400" y="2760425"/>
            <a:ext cx="31305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1C4587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Because I could not challenge lockdown;</a:t>
            </a:r>
            <a:endParaRPr b="1">
              <a:solidFill>
                <a:srgbClr val="1C4587"/>
              </a:solidFill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1C4587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It did kindly challenge me.</a:t>
            </a:r>
            <a:endParaRPr b="1">
              <a:solidFill>
                <a:srgbClr val="1C4587"/>
              </a:solidFill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1C4587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Does the lockdown make you shiver?</a:t>
            </a:r>
            <a:endParaRPr b="1">
              <a:solidFill>
                <a:srgbClr val="1C4587"/>
              </a:solidFill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1C4587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Does it?</a:t>
            </a:r>
            <a:endParaRPr b="1">
              <a:solidFill>
                <a:srgbClr val="1C4587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 rotWithShape="1">
          <a:blip r:embed="rId3">
            <a:alphaModFix/>
          </a:blip>
          <a:srcRect l="24364" r="24364"/>
          <a:stretch/>
        </p:blipFill>
        <p:spPr>
          <a:xfrm>
            <a:off x="928075" y="598613"/>
            <a:ext cx="3597048" cy="39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/>
        </p:nvSpPr>
        <p:spPr>
          <a:xfrm>
            <a:off x="216300" y="1254752"/>
            <a:ext cx="3456300" cy="2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s" sz="3100" b="1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SIR Model</a:t>
            </a:r>
            <a:endParaRPr sz="13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" sz="2200" b="1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The only model which are followed by all mathematicians to analyse on the need of lockdown due to COVID-19.</a:t>
            </a:r>
            <a:endParaRPr sz="22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78" name="Google Shape;278;p32"/>
          <p:cNvSpPr>
            <a:spLocks noGrp="1"/>
          </p:cNvSpPr>
          <p:nvPr>
            <p:ph type="pic" idx="3"/>
          </p:nvPr>
        </p:nvSpPr>
        <p:spPr>
          <a:xfrm>
            <a:off x="5805304" y="0"/>
            <a:ext cx="3338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725" y="0"/>
            <a:ext cx="4972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l="26360" r="26355"/>
          <a:stretch/>
        </p:blipFill>
        <p:spPr>
          <a:xfrm>
            <a:off x="7061975" y="1347624"/>
            <a:ext cx="1679700" cy="33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>
            <a:spLocks noGrp="1"/>
          </p:cNvSpPr>
          <p:nvPr>
            <p:ph type="body" idx="1"/>
          </p:nvPr>
        </p:nvSpPr>
        <p:spPr>
          <a:xfrm>
            <a:off x="323528" y="475253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600"/>
              <a:buNone/>
            </a:pPr>
            <a:r>
              <a:rPr lang="es">
                <a:solidFill>
                  <a:srgbClr val="E6B8AF"/>
                </a:solidFill>
                <a:latin typeface="Caveat"/>
                <a:ea typeface="Caveat"/>
                <a:cs typeface="Caveat"/>
                <a:sym typeface="Caveat"/>
              </a:rPr>
              <a:t>Graphical Analysis On lock down</a:t>
            </a:r>
            <a:endParaRPr>
              <a:solidFill>
                <a:srgbClr val="E6B8A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86" name="Google Shape;286;p33"/>
          <p:cNvSpPr txBox="1">
            <a:spLocks noGrp="1"/>
          </p:cNvSpPr>
          <p:nvPr>
            <p:ph type="body" idx="2"/>
          </p:nvPr>
        </p:nvSpPr>
        <p:spPr>
          <a:xfrm>
            <a:off x="119400" y="3489550"/>
            <a:ext cx="6787200" cy="14130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b="1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21-day lockdown just causes us purchase time to set ourselves up for better battle against Coronavirus.</a:t>
            </a:r>
            <a:endParaRPr sz="2000" b="1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25" y="1406550"/>
            <a:ext cx="6174225" cy="20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l="32087" r="32084"/>
          <a:stretch/>
        </p:blipFill>
        <p:spPr>
          <a:xfrm>
            <a:off x="7631325" y="1471875"/>
            <a:ext cx="1420200" cy="33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>
            <a:spLocks noGrp="1"/>
          </p:cNvSpPr>
          <p:nvPr>
            <p:ph type="body" idx="1"/>
          </p:nvPr>
        </p:nvSpPr>
        <p:spPr>
          <a:xfrm>
            <a:off x="633378" y="20962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600"/>
              <a:buNone/>
            </a:pPr>
            <a:r>
              <a:rPr lang="es">
                <a:solidFill>
                  <a:srgbClr val="F4CCCC"/>
                </a:solidFill>
                <a:latin typeface="Caveat"/>
                <a:ea typeface="Caveat"/>
                <a:cs typeface="Caveat"/>
                <a:sym typeface="Caveat"/>
              </a:rPr>
              <a:t>Analysis on COVID-19 cases</a:t>
            </a:r>
            <a:endParaRPr>
              <a:solidFill>
                <a:srgbClr val="F4CCC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4" name="Google Shape;294;p34"/>
          <p:cNvSpPr txBox="1">
            <a:spLocks noGrp="1"/>
          </p:cNvSpPr>
          <p:nvPr>
            <p:ph type="body" idx="2"/>
          </p:nvPr>
        </p:nvSpPr>
        <p:spPr>
          <a:xfrm>
            <a:off x="429250" y="3703275"/>
            <a:ext cx="67872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b="1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00" y="1214425"/>
            <a:ext cx="6731850" cy="39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>
            <a:spLocks noGrp="1"/>
          </p:cNvSpPr>
          <p:nvPr>
            <p:ph type="body" idx="1"/>
          </p:nvPr>
        </p:nvSpPr>
        <p:spPr>
          <a:xfrm>
            <a:off x="633378" y="20962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600"/>
              <a:buNone/>
            </a:pPr>
            <a:r>
              <a:rPr lang="es">
                <a:solidFill>
                  <a:srgbClr val="E6B8AF"/>
                </a:solidFill>
                <a:latin typeface="Caveat"/>
                <a:ea typeface="Caveat"/>
                <a:cs typeface="Caveat"/>
                <a:sym typeface="Caveat"/>
              </a:rPr>
              <a:t>Super Lock Down</a:t>
            </a:r>
            <a:endParaRPr>
              <a:solidFill>
                <a:srgbClr val="E6B8A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1" name="Google Shape;301;p35"/>
          <p:cNvSpPr txBox="1">
            <a:spLocks noGrp="1"/>
          </p:cNvSpPr>
          <p:nvPr>
            <p:ph type="body" idx="2"/>
          </p:nvPr>
        </p:nvSpPr>
        <p:spPr>
          <a:xfrm>
            <a:off x="5529025" y="2049475"/>
            <a:ext cx="3418800" cy="1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we follow complete lock down, very sure that we will reduce the spread of COVID-19 soon…...</a:t>
            </a:r>
            <a:endParaRPr sz="18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75" y="1355525"/>
            <a:ext cx="4759125" cy="33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ctrTitle"/>
          </p:nvPr>
        </p:nvSpPr>
        <p:spPr>
          <a:xfrm>
            <a:off x="5155260" y="822700"/>
            <a:ext cx="3090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Prediction and forecasting</a:t>
            </a:r>
            <a:endParaRPr sz="2800"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1"/>
          </p:nvPr>
        </p:nvSpPr>
        <p:spPr>
          <a:xfrm>
            <a:off x="5115400" y="3389000"/>
            <a:ext cx="3130500" cy="11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We can able to analysis the future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with the help of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ARTIFICIAL INTELLIGENCE </a:t>
            </a:r>
            <a:endParaRPr sz="1400"/>
          </a:p>
        </p:txBody>
      </p:sp>
      <p:sp>
        <p:nvSpPr>
          <p:cNvPr id="309" name="Google Shape;309;p36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/>
          </a:blip>
          <a:srcRect l="19527" r="19527"/>
          <a:stretch/>
        </p:blipFill>
        <p:spPr>
          <a:xfrm>
            <a:off x="928075" y="598613"/>
            <a:ext cx="3597048" cy="394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/>
        </p:nvSpPr>
        <p:spPr>
          <a:xfrm>
            <a:off x="216300" y="1254752"/>
            <a:ext cx="3456300" cy="2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s" sz="3600" b="1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Infected Model</a:t>
            </a:r>
            <a:endParaRPr sz="18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" sz="2100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It’s a growing curve and you don’t know where it’s going to finish.</a:t>
            </a:r>
            <a:endParaRPr sz="28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7" name="Google Shape;317;p37"/>
          <p:cNvSpPr>
            <a:spLocks noGrp="1"/>
          </p:cNvSpPr>
          <p:nvPr>
            <p:ph type="pic" idx="3"/>
          </p:nvPr>
        </p:nvSpPr>
        <p:spPr>
          <a:xfrm>
            <a:off x="5805304" y="0"/>
            <a:ext cx="3338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600" y="119975"/>
            <a:ext cx="5264800" cy="48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/>
        </p:nvSpPr>
        <p:spPr>
          <a:xfrm>
            <a:off x="216300" y="419875"/>
            <a:ext cx="42225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s" sz="3100" b="1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Algorithm Proposed</a:t>
            </a:r>
            <a:endParaRPr sz="31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s" sz="3100" b="1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Linear Regression</a:t>
            </a:r>
            <a:endParaRPr sz="31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22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4" name="Google Shape;324;p38"/>
          <p:cNvSpPr>
            <a:spLocks noGrp="1"/>
          </p:cNvSpPr>
          <p:nvPr>
            <p:ph type="pic" idx="3"/>
          </p:nvPr>
        </p:nvSpPr>
        <p:spPr>
          <a:xfrm>
            <a:off x="5805304" y="0"/>
            <a:ext cx="3338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Risk/ratio guide for re-opening of the economies out of lockdown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3">
            <a:alphaModFix/>
          </a:blip>
          <a:srcRect r="10394" b="34546"/>
          <a:stretch/>
        </p:blipFill>
        <p:spPr>
          <a:xfrm>
            <a:off x="454313" y="2099375"/>
            <a:ext cx="3746475" cy="1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800" y="254925"/>
            <a:ext cx="4333650" cy="48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 idx="6"/>
          </p:nvPr>
        </p:nvSpPr>
        <p:spPr>
          <a:xfrm>
            <a:off x="2602214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 Analysis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title" idx="8"/>
          </p:nvPr>
        </p:nvSpPr>
        <p:spPr>
          <a:xfrm>
            <a:off x="2602224" y="35689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ctrTitle" idx="15"/>
          </p:nvPr>
        </p:nvSpPr>
        <p:spPr>
          <a:xfrm>
            <a:off x="7334128" y="129625"/>
            <a:ext cx="11022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 sz="3600"/>
          </a:p>
        </p:txBody>
      </p:sp>
      <p:sp>
        <p:nvSpPr>
          <p:cNvPr id="154" name="Google Shape;154;p21"/>
          <p:cNvSpPr txBox="1">
            <a:spLocks noGrp="1"/>
          </p:cNvSpPr>
          <p:nvPr>
            <p:ph type="ctrTitle"/>
          </p:nvPr>
        </p:nvSpPr>
        <p:spPr>
          <a:xfrm>
            <a:off x="2602214" y="870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Objectives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2"/>
          </p:nvPr>
        </p:nvSpPr>
        <p:spPr>
          <a:xfrm>
            <a:off x="2602224" y="5206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ctrTitle" idx="3"/>
          </p:nvPr>
        </p:nvSpPr>
        <p:spPr>
          <a:xfrm>
            <a:off x="4899589" y="8667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Methodology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5"/>
          </p:nvPr>
        </p:nvSpPr>
        <p:spPr>
          <a:xfrm>
            <a:off x="4899599" y="5172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ctrTitle" idx="9"/>
          </p:nvPr>
        </p:nvSpPr>
        <p:spPr>
          <a:xfrm>
            <a:off x="4899589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4"/>
          </p:nvPr>
        </p:nvSpPr>
        <p:spPr>
          <a:xfrm>
            <a:off x="4899599" y="35689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t="39836" b="39838"/>
          <a:stretch/>
        </p:blipFill>
        <p:spPr>
          <a:xfrm>
            <a:off x="0" y="2049025"/>
            <a:ext cx="9144000" cy="104545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-50" y="2051589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>
            <a:spLocks noGrp="1"/>
          </p:cNvSpPr>
          <p:nvPr>
            <p:ph type="ctrTitle"/>
          </p:nvPr>
        </p:nvSpPr>
        <p:spPr>
          <a:xfrm>
            <a:off x="5155260" y="822700"/>
            <a:ext cx="3090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Forecasting</a:t>
            </a:r>
            <a:endParaRPr sz="2800"/>
          </a:p>
        </p:txBody>
      </p:sp>
      <p:sp>
        <p:nvSpPr>
          <p:cNvPr id="333" name="Google Shape;333;p39"/>
          <p:cNvSpPr txBox="1">
            <a:spLocks noGrp="1"/>
          </p:cNvSpPr>
          <p:nvPr>
            <p:ph type="subTitle" idx="1"/>
          </p:nvPr>
        </p:nvSpPr>
        <p:spPr>
          <a:xfrm>
            <a:off x="5970875" y="3388975"/>
            <a:ext cx="2669100" cy="11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latin typeface="Josefin Slab"/>
                <a:ea typeface="Josefin Slab"/>
                <a:cs typeface="Josefin Slab"/>
                <a:sym typeface="Josefin Slab"/>
              </a:rPr>
              <a:t>We can able to analyse with the help of geopandas and matplotlib</a:t>
            </a:r>
            <a:endParaRPr sz="1700"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D78582-85F4-47D4-9FA6-A52EA4E02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43" y="559224"/>
            <a:ext cx="5565966" cy="3923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subTitle" idx="1"/>
          </p:nvPr>
        </p:nvSpPr>
        <p:spPr>
          <a:xfrm>
            <a:off x="6054575" y="3658926"/>
            <a:ext cx="2244000" cy="9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Be Safe</a:t>
            </a:r>
            <a:endParaRPr sz="3300"/>
          </a:p>
        </p:txBody>
      </p:sp>
      <p:sp>
        <p:nvSpPr>
          <p:cNvPr id="342" name="Google Shape;342;p40"/>
          <p:cNvSpPr txBox="1">
            <a:spLocks noGrp="1"/>
          </p:cNvSpPr>
          <p:nvPr>
            <p:ph type="subTitle" idx="2"/>
          </p:nvPr>
        </p:nvSpPr>
        <p:spPr>
          <a:xfrm>
            <a:off x="1243500" y="628885"/>
            <a:ext cx="26037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Stary Home</a:t>
            </a:r>
            <a:endParaRPr sz="3200"/>
          </a:p>
        </p:txBody>
      </p:sp>
      <p:sp>
        <p:nvSpPr>
          <p:cNvPr id="343" name="Google Shape;343;p40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4285350" y="4176788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 sz="2800"/>
          </a:p>
        </p:txBody>
      </p:sp>
      <p:sp>
        <p:nvSpPr>
          <p:cNvPr id="346" name="Google Shape;346;p40"/>
          <p:cNvSpPr txBox="1">
            <a:spLocks noGrp="1"/>
          </p:cNvSpPr>
          <p:nvPr>
            <p:ph type="title" idx="3"/>
          </p:nvPr>
        </p:nvSpPr>
        <p:spPr>
          <a:xfrm>
            <a:off x="-525725" y="706180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200" y="269925"/>
            <a:ext cx="3120250" cy="24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250" y="2279325"/>
            <a:ext cx="4181325" cy="23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2411760" y="301402"/>
            <a:ext cx="6732235" cy="701030"/>
          </a:xfrm>
          <a:custGeom>
            <a:avLst/>
            <a:gdLst/>
            <a:ahLst/>
            <a:cxnLst/>
            <a:rect l="l" t="t" r="r" b="b"/>
            <a:pathLst>
              <a:path w="6291808" h="701030" extrusionOk="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2797898" y="339502"/>
            <a:ext cx="6346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" sz="3600">
                <a:solidFill>
                  <a:srgbClr val="F4CCCC"/>
                </a:solidFill>
              </a:rPr>
              <a:t>Introduction</a:t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3131840" y="1386347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2579778" y="2277586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2027717" y="3168825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1475656" y="4060065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22"/>
          <p:cNvGrpSpPr/>
          <p:nvPr/>
        </p:nvGrpSpPr>
        <p:grpSpPr>
          <a:xfrm>
            <a:off x="3995925" y="1391541"/>
            <a:ext cx="4608802" cy="694227"/>
            <a:chOff x="803640" y="3347335"/>
            <a:chExt cx="2059800" cy="694227"/>
          </a:xfrm>
        </p:grpSpPr>
        <p:sp>
          <p:nvSpPr>
            <p:cNvPr id="174" name="Google Shape;174;p22"/>
            <p:cNvSpPr txBox="1"/>
            <p:nvPr/>
          </p:nvSpPr>
          <p:spPr>
            <a:xfrm>
              <a:off x="803640" y="3579862"/>
              <a:ext cx="205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50" b="1">
                  <a:solidFill>
                    <a:srgbClr val="181818"/>
                  </a:solidFill>
                  <a:highlight>
                    <a:srgbClr val="FFFFFF"/>
                  </a:highlight>
                  <a:latin typeface="Comic Sans MS"/>
                  <a:ea typeface="Comic Sans MS"/>
                  <a:cs typeface="Comic Sans MS"/>
                  <a:sym typeface="Comic Sans MS"/>
                </a:rPr>
                <a:t>Behaviour is therefore unpredictable in the short term, but broadly predictable in the long term.</a:t>
              </a:r>
              <a:endParaRPr sz="1200" b="1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803640" y="33473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solidFill>
                    <a:srgbClr val="3F3F3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Genome  Analysis</a:t>
              </a:r>
              <a:endParaRPr sz="1200" b="1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76" name="Google Shape;176;p22"/>
          <p:cNvGrpSpPr/>
          <p:nvPr/>
        </p:nvGrpSpPr>
        <p:grpSpPr>
          <a:xfrm>
            <a:off x="3443119" y="2298280"/>
            <a:ext cx="4608802" cy="678727"/>
            <a:chOff x="803640" y="3362835"/>
            <a:chExt cx="2059800" cy="678727"/>
          </a:xfrm>
        </p:grpSpPr>
        <p:sp>
          <p:nvSpPr>
            <p:cNvPr id="177" name="Google Shape;177;p22"/>
            <p:cNvSpPr txBox="1"/>
            <p:nvPr/>
          </p:nvSpPr>
          <p:spPr>
            <a:xfrm>
              <a:off x="803640" y="3579862"/>
              <a:ext cx="205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 dirty="0">
                  <a:solidFill>
                    <a:srgbClr val="3F3F3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Sometimes analysis provides different solutions.</a:t>
              </a:r>
              <a:endParaRPr sz="1200" b="1" dirty="0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8" name="Google Shape;178;p22"/>
            <p:cNvSpPr txBox="1"/>
            <p:nvPr/>
          </p:nvSpPr>
          <p:spPr>
            <a:xfrm>
              <a:off x="803640" y="33628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solidFill>
                    <a:srgbClr val="3F3F3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Symptom Analysis</a:t>
              </a:r>
              <a:endParaRPr sz="1200" b="1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79" name="Google Shape;179;p22"/>
          <p:cNvGrpSpPr/>
          <p:nvPr/>
        </p:nvGrpSpPr>
        <p:grpSpPr>
          <a:xfrm>
            <a:off x="2890314" y="3189519"/>
            <a:ext cx="4608802" cy="678727"/>
            <a:chOff x="803640" y="3362835"/>
            <a:chExt cx="2059800" cy="678727"/>
          </a:xfrm>
        </p:grpSpPr>
        <p:sp>
          <p:nvSpPr>
            <p:cNvPr id="180" name="Google Shape;180;p22"/>
            <p:cNvSpPr txBox="1"/>
            <p:nvPr/>
          </p:nvSpPr>
          <p:spPr>
            <a:xfrm>
              <a:off x="803640" y="3579862"/>
              <a:ext cx="205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solidFill>
                    <a:srgbClr val="222222"/>
                  </a:solidFill>
                  <a:highlight>
                    <a:srgbClr val="FFFFFF"/>
                  </a:highlight>
                  <a:latin typeface="Comic Sans MS"/>
                  <a:ea typeface="Comic Sans MS"/>
                  <a:cs typeface="Comic Sans MS"/>
                  <a:sym typeface="Comic Sans MS"/>
                </a:rPr>
                <a:t>Lockdown is meant to prevent the spread of infection from one person to another, to protect ourselves and others.</a:t>
              </a:r>
              <a:endParaRPr sz="1200" b="1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1" name="Google Shape;181;p22"/>
            <p:cNvSpPr txBox="1"/>
            <p:nvPr/>
          </p:nvSpPr>
          <p:spPr>
            <a:xfrm>
              <a:off x="803640" y="33628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solidFill>
                    <a:srgbClr val="3F3F3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Lock down Needed:</a:t>
              </a:r>
              <a:endParaRPr sz="1200" b="1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82" name="Google Shape;182;p22"/>
          <p:cNvGrpSpPr/>
          <p:nvPr/>
        </p:nvGrpSpPr>
        <p:grpSpPr>
          <a:xfrm>
            <a:off x="2337507" y="4080758"/>
            <a:ext cx="4608803" cy="678727"/>
            <a:chOff x="803640" y="3362835"/>
            <a:chExt cx="2059800" cy="678727"/>
          </a:xfrm>
        </p:grpSpPr>
        <p:sp>
          <p:nvSpPr>
            <p:cNvPr id="183" name="Google Shape;183;p22"/>
            <p:cNvSpPr txBox="1"/>
            <p:nvPr/>
          </p:nvSpPr>
          <p:spPr>
            <a:xfrm>
              <a:off x="803640" y="3579862"/>
              <a:ext cx="205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 dirty="0">
                  <a:solidFill>
                    <a:srgbClr val="3F3F3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Economy is the very important thing in this world. Around 12 million people lost their lives due to coronavirus.</a:t>
              </a:r>
              <a:endParaRPr sz="1200" b="1" dirty="0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4" name="Google Shape;184;p22"/>
            <p:cNvSpPr txBox="1"/>
            <p:nvPr/>
          </p:nvSpPr>
          <p:spPr>
            <a:xfrm>
              <a:off x="803640" y="33628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b="1">
                  <a:solidFill>
                    <a:srgbClr val="3F3F3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Economic crisis due to lockdown:</a:t>
              </a:r>
              <a:endParaRPr sz="1200" b="1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85" name="Google Shape;185;p22"/>
          <p:cNvSpPr txBox="1"/>
          <p:nvPr/>
        </p:nvSpPr>
        <p:spPr>
          <a:xfrm>
            <a:off x="3131839" y="1515555"/>
            <a:ext cx="7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2579776" y="2406793"/>
            <a:ext cx="7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2027713" y="3298031"/>
            <a:ext cx="7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1475650" y="4189269"/>
            <a:ext cx="7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ctrTitle"/>
          </p:nvPr>
        </p:nvSpPr>
        <p:spPr>
          <a:xfrm>
            <a:off x="4183772" y="342850"/>
            <a:ext cx="4122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Genome Sequence Analysis of Covid</a:t>
            </a:r>
            <a:endParaRPr sz="2800"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1"/>
          </p:nvPr>
        </p:nvSpPr>
        <p:spPr>
          <a:xfrm>
            <a:off x="5115400" y="2580475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rgbClr val="1C4587"/>
                </a:solidFill>
                <a:latin typeface="Josefin Sans"/>
                <a:ea typeface="Josefin Sans"/>
                <a:cs typeface="Josefin Sans"/>
                <a:sym typeface="Josefin Sans"/>
              </a:rPr>
              <a:t>We try to analysed COVID, SARS, and MERS genome. Try to found the relationship between the above-mentioned viruses along with the visualization of those things.</a:t>
            </a:r>
            <a:endParaRPr sz="1400" b="1">
              <a:solidFill>
                <a:srgbClr val="1C4587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C4587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" name="Google Shape;195;p23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l="24364" r="24364"/>
          <a:stretch/>
        </p:blipFill>
        <p:spPr>
          <a:xfrm>
            <a:off x="928075" y="598613"/>
            <a:ext cx="3597048" cy="39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t="11814" b="11814"/>
          <a:stretch/>
        </p:blipFill>
        <p:spPr>
          <a:xfrm>
            <a:off x="5881675" y="1237125"/>
            <a:ext cx="1499875" cy="39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 t="7835" b="7826"/>
          <a:stretch/>
        </p:blipFill>
        <p:spPr>
          <a:xfrm>
            <a:off x="1889125" y="1222325"/>
            <a:ext cx="1499875" cy="392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5">
            <a:alphaModFix/>
          </a:blip>
          <a:srcRect t="416" b="416"/>
          <a:stretch/>
        </p:blipFill>
        <p:spPr>
          <a:xfrm>
            <a:off x="3822063" y="0"/>
            <a:ext cx="1499902" cy="3921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/>
          <p:nvPr/>
        </p:nvSpPr>
        <p:spPr>
          <a:xfrm>
            <a:off x="501039" y="2606875"/>
            <a:ext cx="2114100" cy="22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A97"/>
              </a:solidFill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3514975" y="2606875"/>
            <a:ext cx="2114100" cy="22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6536561" y="2606875"/>
            <a:ext cx="2114100" cy="22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A97"/>
              </a:solidFill>
            </a:endParaRPr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64909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E6B8AF"/>
                </a:solidFill>
                <a:latin typeface="Josefin Sans"/>
                <a:ea typeface="Josefin Sans"/>
                <a:cs typeface="Josefin Sans"/>
                <a:sym typeface="Josefin Sans"/>
              </a:rPr>
              <a:t>Middle East respiratory syndrome-related coronavirus, or EMC/2012, is a species of coronavirus which infects humans, bats, and camels.  </a:t>
            </a:r>
            <a:endParaRPr sz="1100" b="1">
              <a:solidFill>
                <a:srgbClr val="E6B8A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2"/>
          </p:nvPr>
        </p:nvSpPr>
        <p:spPr>
          <a:xfrm>
            <a:off x="6677568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E6B8AF"/>
                </a:solidFill>
                <a:latin typeface="Josefin Sans"/>
                <a:ea typeface="Josefin Sans"/>
                <a:cs typeface="Josefin Sans"/>
                <a:sym typeface="Josefin Sans"/>
              </a:rPr>
              <a:t>Novel Coronavirus Disease (COVID-19) outbreak as a pandemic and reiterated the call for countries to take immediate actions </a:t>
            </a:r>
            <a:endParaRPr sz="1100" b="1">
              <a:solidFill>
                <a:srgbClr val="E6B8A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4"/>
          </p:nvPr>
        </p:nvSpPr>
        <p:spPr>
          <a:xfrm>
            <a:off x="366684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E6B8AF"/>
                </a:solidFill>
                <a:latin typeface="Josefin Sans"/>
                <a:ea typeface="Josefin Sans"/>
                <a:cs typeface="Josefin Sans"/>
                <a:sym typeface="Josefin Sans"/>
              </a:rPr>
              <a:t>Severe acute respiratory syndrome</a:t>
            </a:r>
            <a:r>
              <a:rPr lang="es" sz="1050">
                <a:solidFill>
                  <a:srgbClr val="E6B8AF"/>
                </a:solidFill>
                <a:latin typeface="Josefin Sans"/>
                <a:ea typeface="Josefin Sans"/>
                <a:cs typeface="Josefin Sans"/>
                <a:sym typeface="Josefin Sans"/>
              </a:rPr>
              <a:t> (</a:t>
            </a:r>
            <a:r>
              <a:rPr lang="es" sz="1050" b="1">
                <a:solidFill>
                  <a:srgbClr val="E6B8AF"/>
                </a:solidFill>
                <a:latin typeface="Josefin Sans"/>
                <a:ea typeface="Josefin Sans"/>
                <a:cs typeface="Josefin Sans"/>
                <a:sym typeface="Josefin Sans"/>
              </a:rPr>
              <a:t>SARS</a:t>
            </a:r>
            <a:r>
              <a:rPr lang="es" sz="1050">
                <a:solidFill>
                  <a:srgbClr val="E6B8AF"/>
                </a:solidFill>
                <a:latin typeface="Josefin Sans"/>
                <a:ea typeface="Josefin Sans"/>
                <a:cs typeface="Josefin Sans"/>
                <a:sym typeface="Josefin Sans"/>
              </a:rPr>
              <a:t>) is a viral respiratory disease caused by a </a:t>
            </a:r>
            <a:r>
              <a:rPr lang="es" sz="1050" b="1">
                <a:solidFill>
                  <a:srgbClr val="E6B8AF"/>
                </a:solidFill>
                <a:latin typeface="Josefin Sans"/>
                <a:ea typeface="Josefin Sans"/>
                <a:cs typeface="Josefin Sans"/>
                <a:sym typeface="Josefin Sans"/>
              </a:rPr>
              <a:t>SARS</a:t>
            </a:r>
            <a:r>
              <a:rPr lang="es" sz="1050">
                <a:solidFill>
                  <a:srgbClr val="E6B8AF"/>
                </a:solidFill>
                <a:latin typeface="Josefin Sans"/>
                <a:ea typeface="Josefin Sans"/>
                <a:cs typeface="Josefin Sans"/>
                <a:sym typeface="Josefin Sans"/>
              </a:rPr>
              <a:t>-associated coronavirus. It was first identified at the end of February</a:t>
            </a:r>
            <a:endParaRPr sz="1050">
              <a:solidFill>
                <a:srgbClr val="E6B8A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ctrTitle" idx="6"/>
          </p:nvPr>
        </p:nvSpPr>
        <p:spPr>
          <a:xfrm>
            <a:off x="7292928" y="129625"/>
            <a:ext cx="11433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Study Objectives</a:t>
            </a: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ctrTitle"/>
          </p:nvPr>
        </p:nvSpPr>
        <p:spPr>
          <a:xfrm>
            <a:off x="248442" y="326981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MERS</a:t>
            </a:r>
            <a:endParaRPr sz="1400"/>
          </a:p>
        </p:txBody>
      </p:sp>
      <p:sp>
        <p:nvSpPr>
          <p:cNvPr id="214" name="Google Shape;214;p24"/>
          <p:cNvSpPr txBox="1">
            <a:spLocks noGrp="1"/>
          </p:cNvSpPr>
          <p:nvPr>
            <p:ph type="ctrTitle" idx="3"/>
          </p:nvPr>
        </p:nvSpPr>
        <p:spPr>
          <a:xfrm>
            <a:off x="6276918" y="326981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COVID</a:t>
            </a:r>
            <a:endParaRPr sz="1400"/>
          </a:p>
        </p:txBody>
      </p:sp>
      <p:sp>
        <p:nvSpPr>
          <p:cNvPr id="215" name="Google Shape;215;p24"/>
          <p:cNvSpPr txBox="1">
            <a:spLocks noGrp="1"/>
          </p:cNvSpPr>
          <p:nvPr>
            <p:ph type="ctrTitle" idx="5"/>
          </p:nvPr>
        </p:nvSpPr>
        <p:spPr>
          <a:xfrm>
            <a:off x="3266192" y="326981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/>
        </p:nvSpPr>
        <p:spPr>
          <a:xfrm>
            <a:off x="216300" y="419875"/>
            <a:ext cx="3817500" cy="3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s" sz="3500" b="1" dirty="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Boosted Random Algorithm</a:t>
            </a:r>
            <a:endParaRPr sz="3500" b="1" dirty="0"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500" b="1" dirty="0"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s" sz="1600" b="1" dirty="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Each node of branches of presenting each base (AGTC and symptoms like fever, diarrheic, nostril infection, tiredness, etc</a:t>
            </a:r>
            <a:endParaRPr sz="3500" b="1" dirty="0"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2600" b="1" dirty="0"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" name="Google Shape;221;p25"/>
          <p:cNvSpPr>
            <a:spLocks noGrp="1"/>
          </p:cNvSpPr>
          <p:nvPr>
            <p:ph type="pic" idx="3"/>
          </p:nvPr>
        </p:nvSpPr>
        <p:spPr>
          <a:xfrm>
            <a:off x="5805304" y="0"/>
            <a:ext cx="3338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50" y="276225"/>
            <a:ext cx="4572049" cy="47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/>
        </p:nvSpPr>
        <p:spPr>
          <a:xfrm>
            <a:off x="216300" y="419875"/>
            <a:ext cx="34563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s" sz="3100" b="1">
                <a:solidFill>
                  <a:srgbClr val="FFE599"/>
                </a:solidFill>
                <a:latin typeface="Caveat"/>
                <a:ea typeface="Caveat"/>
                <a:cs typeface="Caveat"/>
                <a:sym typeface="Caveat"/>
              </a:rPr>
              <a:t>Comparing the genome</a:t>
            </a:r>
            <a:endParaRPr sz="13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2200" b="1">
              <a:solidFill>
                <a:srgbClr val="FFE59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8" name="Google Shape;228;p26"/>
          <p:cNvSpPr>
            <a:spLocks noGrp="1"/>
          </p:cNvSpPr>
          <p:nvPr>
            <p:ph type="pic" idx="3"/>
          </p:nvPr>
        </p:nvSpPr>
        <p:spPr>
          <a:xfrm>
            <a:off x="5805304" y="0"/>
            <a:ext cx="3338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r="8138" b="-17910"/>
          <a:stretch/>
        </p:blipFill>
        <p:spPr>
          <a:xfrm>
            <a:off x="275100" y="1530000"/>
            <a:ext cx="4013650" cy="36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575" y="100900"/>
            <a:ext cx="4135450" cy="49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ctrTitle"/>
          </p:nvPr>
        </p:nvSpPr>
        <p:spPr>
          <a:xfrm>
            <a:off x="4571948" y="822700"/>
            <a:ext cx="3674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Symptom Analysis</a:t>
            </a:r>
            <a:endParaRPr sz="2800"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1"/>
          </p:nvPr>
        </p:nvSpPr>
        <p:spPr>
          <a:xfrm>
            <a:off x="5115400" y="2760425"/>
            <a:ext cx="31305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1C4587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?</a:t>
            </a:r>
            <a:endParaRPr b="1">
              <a:solidFill>
                <a:srgbClr val="1C4587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l="27078" r="27078"/>
          <a:stretch/>
        </p:blipFill>
        <p:spPr>
          <a:xfrm>
            <a:off x="928075" y="598613"/>
            <a:ext cx="3597048" cy="39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body" idx="1"/>
          </p:nvPr>
        </p:nvSpPr>
        <p:spPr>
          <a:xfrm>
            <a:off x="323528" y="475253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600"/>
              <a:buNone/>
            </a:pPr>
            <a:r>
              <a:rPr lang="es">
                <a:solidFill>
                  <a:srgbClr val="E6B8AF"/>
                </a:solidFill>
                <a:latin typeface="Caveat"/>
                <a:ea typeface="Caveat"/>
                <a:cs typeface="Caveat"/>
                <a:sym typeface="Caveat"/>
              </a:rPr>
              <a:t>Six types of Covid-19 </a:t>
            </a:r>
            <a:endParaRPr>
              <a:solidFill>
                <a:srgbClr val="E6B8A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5" y="1558225"/>
            <a:ext cx="8418150" cy="33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ster's Thesis by Slidesgo">
  <a:themeElements>
    <a:clrScheme name="Simple Light">
      <a:dk1>
        <a:srgbClr val="FFEFEC"/>
      </a:dk1>
      <a:lt1>
        <a:srgbClr val="1C4587"/>
      </a:lt1>
      <a:dk2>
        <a:srgbClr val="E06666"/>
      </a:dk2>
      <a:lt2>
        <a:srgbClr val="A6B8BF"/>
      </a:lt2>
      <a:accent1>
        <a:srgbClr val="FFEFEC"/>
      </a:accent1>
      <a:accent2>
        <a:srgbClr val="1C4587"/>
      </a:accent2>
      <a:accent3>
        <a:srgbClr val="E06666"/>
      </a:accent3>
      <a:accent4>
        <a:srgbClr val="A6B8BF"/>
      </a:accent4>
      <a:accent5>
        <a:srgbClr val="FFEFEC"/>
      </a:accent5>
      <a:accent6>
        <a:srgbClr val="1C4587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483</Words>
  <Application>Microsoft Office PowerPoint</Application>
  <PresentationFormat>On-screen Show (16:9)</PresentationFormat>
  <Paragraphs>96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Josefin Slab SemiBold</vt:lpstr>
      <vt:lpstr>Comic Sans MS</vt:lpstr>
      <vt:lpstr>Fira Sans Extra Condensed Medium</vt:lpstr>
      <vt:lpstr>Josefin Sans</vt:lpstr>
      <vt:lpstr>Caveat</vt:lpstr>
      <vt:lpstr>Arial</vt:lpstr>
      <vt:lpstr>Times New Roman</vt:lpstr>
      <vt:lpstr>Josefin Slab</vt:lpstr>
      <vt:lpstr>Master's Thesis by Slidesgo</vt:lpstr>
      <vt:lpstr>Covid Vs Mathematics Mathematical analysis on Covid-19</vt:lpstr>
      <vt:lpstr>Results Analysis</vt:lpstr>
      <vt:lpstr>PowerPoint Presentation</vt:lpstr>
      <vt:lpstr>Genome Sequence Analysis of Covid</vt:lpstr>
      <vt:lpstr>Study Objectives</vt:lpstr>
      <vt:lpstr>PowerPoint Presentation</vt:lpstr>
      <vt:lpstr>PowerPoint Presentation</vt:lpstr>
      <vt:lpstr>Symptom Analysis</vt:lpstr>
      <vt:lpstr>PowerPoint Presentation</vt:lpstr>
      <vt:lpstr>PowerPoint Presentation</vt:lpstr>
      <vt:lpstr>ECONOMIC CRISIS</vt:lpstr>
      <vt:lpstr>Lockdown Needed</vt:lpstr>
      <vt:lpstr>PowerPoint Presentation</vt:lpstr>
      <vt:lpstr>PowerPoint Presentation</vt:lpstr>
      <vt:lpstr>PowerPoint Presentation</vt:lpstr>
      <vt:lpstr>PowerPoint Presentation</vt:lpstr>
      <vt:lpstr>Future Prediction and forecasting</vt:lpstr>
      <vt:lpstr>PowerPoint Presentation</vt:lpstr>
      <vt:lpstr>PowerPoint Presentation</vt:lpstr>
      <vt:lpstr>Forecasting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Vs Mathematics Mathematical analysis on Covid-19</dc:title>
  <cp:lastModifiedBy>kokila M</cp:lastModifiedBy>
  <cp:revision>5</cp:revision>
  <dcterms:modified xsi:type="dcterms:W3CDTF">2020-07-23T11:45:19Z</dcterms:modified>
</cp:coreProperties>
</file>